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4"/>
  </p:sldMasterIdLst>
  <p:notesMasterIdLst>
    <p:notesMasterId r:id="rId38"/>
  </p:notesMasterIdLst>
  <p:sldIdLst>
    <p:sldId id="303" r:id="rId5"/>
    <p:sldId id="298" r:id="rId6"/>
    <p:sldId id="258" r:id="rId7"/>
    <p:sldId id="268" r:id="rId8"/>
    <p:sldId id="287" r:id="rId9"/>
    <p:sldId id="267" r:id="rId10"/>
    <p:sldId id="288" r:id="rId11"/>
    <p:sldId id="286" r:id="rId12"/>
    <p:sldId id="280" r:id="rId13"/>
    <p:sldId id="269" r:id="rId14"/>
    <p:sldId id="307" r:id="rId15"/>
    <p:sldId id="276" r:id="rId16"/>
    <p:sldId id="260" r:id="rId17"/>
    <p:sldId id="299" r:id="rId18"/>
    <p:sldId id="300" r:id="rId19"/>
    <p:sldId id="279" r:id="rId20"/>
    <p:sldId id="263" r:id="rId21"/>
    <p:sldId id="264" r:id="rId22"/>
    <p:sldId id="282" r:id="rId23"/>
    <p:sldId id="289" r:id="rId24"/>
    <p:sldId id="290" r:id="rId25"/>
    <p:sldId id="265" r:id="rId26"/>
    <p:sldId id="281" r:id="rId27"/>
    <p:sldId id="295" r:id="rId28"/>
    <p:sldId id="274" r:id="rId29"/>
    <p:sldId id="292" r:id="rId30"/>
    <p:sldId id="296" r:id="rId31"/>
    <p:sldId id="297" r:id="rId32"/>
    <p:sldId id="283" r:id="rId33"/>
    <p:sldId id="302" r:id="rId34"/>
    <p:sldId id="270" r:id="rId35"/>
    <p:sldId id="293" r:id="rId36"/>
    <p:sldId id="304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BA6477-B855-4A6E-B1B0-2AEA7DDF7A6E}">
          <p14:sldIdLst>
            <p14:sldId id="303"/>
          </p14:sldIdLst>
        </p14:section>
        <p14:section name="quick intro" id="{381355C1-660D-474C-A88A-4A4D46BF45CA}">
          <p14:sldIdLst>
            <p14:sldId id="298"/>
            <p14:sldId id="258"/>
            <p14:sldId id="268"/>
            <p14:sldId id="287"/>
            <p14:sldId id="267"/>
            <p14:sldId id="288"/>
            <p14:sldId id="286"/>
            <p14:sldId id="280"/>
            <p14:sldId id="269"/>
            <p14:sldId id="307"/>
            <p14:sldId id="276"/>
            <p14:sldId id="260"/>
            <p14:sldId id="299"/>
            <p14:sldId id="300"/>
            <p14:sldId id="279"/>
            <p14:sldId id="263"/>
            <p14:sldId id="264"/>
            <p14:sldId id="282"/>
            <p14:sldId id="289"/>
          </p14:sldIdLst>
        </p14:section>
        <p14:section name="work sec 1" id="{FD2AE9DE-1385-437B-B4A7-421D3CCFC837}">
          <p14:sldIdLst>
            <p14:sldId id="290"/>
            <p14:sldId id="265"/>
            <p14:sldId id="281"/>
            <p14:sldId id="295"/>
            <p14:sldId id="274"/>
            <p14:sldId id="292"/>
          </p14:sldIdLst>
        </p14:section>
        <p14:section name="work sec 2" id="{7FBBF319-CED9-436F-A853-82A72C37BAF6}">
          <p14:sldIdLst>
            <p14:sldId id="296"/>
            <p14:sldId id="297"/>
            <p14:sldId id="283"/>
            <p14:sldId id="302"/>
            <p14:sldId id="270"/>
            <p14:sldId id="29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B18046-B23E-4284-B2F4-E00AC5A30659}" v="290" dt="2024-01-25T14:19:56.6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70" autoAdjust="0"/>
    <p:restoredTop sz="74804" autoAdjust="0"/>
  </p:normalViewPr>
  <p:slideViewPr>
    <p:cSldViewPr snapToGrid="0">
      <p:cViewPr varScale="1">
        <p:scale>
          <a:sx n="87" d="100"/>
          <a:sy n="87" d="100"/>
        </p:scale>
        <p:origin x="1218" y="90"/>
      </p:cViewPr>
      <p:guideLst/>
    </p:cSldViewPr>
  </p:slideViewPr>
  <p:outlineViewPr>
    <p:cViewPr>
      <p:scale>
        <a:sx n="33" d="100"/>
        <a:sy n="33" d="100"/>
      </p:scale>
      <p:origin x="0" y="-148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4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4:51:2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1169 230 24575,'-2'0'0,"0"0"0,0 1 0,1-1 0,-1 1 0,0-1 0,1 1 0,-1 0 0,0-1 0,1 1 0,-2 1 0,-6 3 0,-230 96 0,108-47 0,60-25 0,-3 1 0,-96 53 0,150-70 0,1 0 0,1 2 0,-24 22 0,-45 56 0,55-58 0,1-1 0,0 2 0,3 1 0,-29 47 0,46-59 0,1 0 0,1 0 0,1 1 0,-6 34 0,13-54 0,-12 58 0,-7 125 0,16 66 0,4-238 0,1 0 0,0 0 0,1 0 0,0 0 0,2-1 0,0 1 0,1-1 0,0 0 0,9 17 0,-4-15 0,0-1 0,1-1 0,1 1 0,0-2 0,1 0 0,1 0 0,23 19 0,-15-17 0,1-1 0,1-1 0,0-1 0,46 19 0,-25-17 0,0-1 0,50 10 0,90 5 0,304 3 0,3-32 0,-319-2 0,-66-4 0,147-27 0,-88 9 0,-40 9 0,257-40 0,-354 48 0,0-2 0,-1-1 0,0-2 0,31-16 0,-17 4 0,73-52 0,-16-5 0,-84 66 0,-1-1 0,-1 0 0,0-1 0,13-23 0,-10 13 0,1-1 0,-1 1 0,-2-2 0,-1 0 0,12-37 0,-15 26 0,-2-1 0,-2 1 0,2-56 0,-9-124 0,-1 114 0,2 26 0,-4-101 0,3 171 0,0-1 0,0 1 0,-1 0 0,-1 0 0,1 0 0,-1 1 0,-1-1 0,1 0 0,-2 1 0,1 0 0,-1 0 0,0 0 0,-1 1 0,0 0 0,0 0 0,0 0 0,-1 1 0,0 0 0,0 0 0,-10-6 0,-34-17 0,-60-26 0,46 25 0,-47-25 0,-176-83 0,-9 22 0,211 89 0,-174-29 0,196 48 0,1 3 0,-1 2 0,-101 10 0,129-2 0,-1 1 0,1 2 0,0 2 0,-49 21 0,22-4 0,-86 53 0,46-15 0,95-58 0,1-1 0,0 1 0,0 1 0,-8 10 0,-8 9 0,-6 8 0,2 1 0,1 1 0,-28 54 0,46-76 0,7-11 0,-1 0 0,0-1 0,0 1 0,1-1 0,-2 1 0,1-1 0,0 0 0,-1 0 0,0 0 0,-4 4 0,7-7 0,0 0 0,0 0 0,-1 0 0,1 0 0,0 0 0,0 0 0,0 0 0,0 0 0,-1 1 0,1-1 0,0 0 0,0 0 0,0 0 0,0 0 0,-1-1 0,1 1 0,0 0 0,0 0 0,0 0 0,0 0 0,-1 0 0,1 0 0,0 0 0,0 0 0,0 0 0,0 0 0,-1 0 0,1 0 0,0-1 0,0 1 0,0 0 0,0 0 0,0 0 0,0 0 0,0 0 0,-1-1 0,1 1 0,0 0 0,0 0 0,-3-10 0,3 7 0,-20-67-1365,6 30-5461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7T03:34:23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24575,'0'5'-8191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7T03:34:25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17T03:34:25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96D7C-AB29-4620-8E67-FE0B6AED6F59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7D3D9-CF93-483E-9624-261CBC721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59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21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64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45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35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06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 What is value of count after </a:t>
            </a:r>
            <a:r>
              <a:rPr lang="en-US" dirty="0" err="1"/>
              <a:t>vowel_count</a:t>
            </a:r>
            <a:r>
              <a:rPr lang="en-US" dirty="0"/>
              <a:t> is executed?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Overview of NumPy: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Definition: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is a fundamental package for scientific computing in Python.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Purpose: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It provides support for large, multi-dimensional arrays and matrices, along with mathematical functions to operate on these data structures.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Arrays in NumPy: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Definition: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The core data structure in NumPy is the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numpy.ndarray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Creation: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Arrays can be created using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numpy.array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 or specialized functions like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numpy.zeros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numpy.ones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and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numpy.arange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Array Operations: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Element-wise Operations: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allows element-wise operations on arrays.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result = array1 + array2, where array1 and array2 are NumPy arrays.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Broadcasting: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Arrays of different shapes can be combined in operations.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Adding a scalar to an array.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Indexing and Slicing: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Indexing: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Accessing individual elements in an array using indices.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Slicing: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Extracting sub-arrays from a larger array.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sub_array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= array[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start:stop:step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].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Multi-dimensional Arrays: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Definition: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supports multi-dimensional arrays (matrices).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Creation: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Creating and manipulating matrices using NumPy.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matrix =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numpy.array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([[1, 2], [3, 4]]).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Universal Functions (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Ufuncs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):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Definition: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provides a set of mathematical functions that operate element-wise on arrays.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Example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Ufuncs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numpy.sin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numpy.cos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numpy.exp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etc.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Linear Algebra Operations: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Matrix Operations: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supports standard linear algebra operations.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numpy.dot() for matrix multiplication.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Random Module: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Purpose: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includes a random module for generating random numbers and random arrays.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numpy.random.rand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Statistical Functions: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Mean, Median, Variance: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provides functions for basic statistical calculations.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numpy.mean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numpy.median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numpy.var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Integration with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PyTorch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Compatibility: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arrays can be easily converted to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PyTorch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tensors and vice versa.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torch_tensor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=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torch.from_numpy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numpy_array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Performance Benefits: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Vectorization: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operations are often faster than equivalent operations using standard Python lists due to vectorization.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Documentation and Community: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Resources: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Emphasize the availability of extensive documentation and a supportive community for learning and problem-solving.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40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286E6-A9D3-43B9-8233-63106E9845C8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4D01-1E93-4770-A9E8-BD5D9F508E99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8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9445-6735-41A7-949E-F3ED97673025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19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DD3F-F4E6-40E8-9AC3-A00A19FE52C0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1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EA46-0B0C-46DF-A0B3-B185632282B1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8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A515-D8CA-4BF3-B0BA-E0944363784B}" type="datetime1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4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D06-8FB8-465A-B29D-6E04B6099DBF}" type="datetime1">
              <a:rPr lang="en-US" smtClean="0"/>
              <a:t>10/24/2025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98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E582-5071-4F73-A101-78B071F42DDB}" type="datetime1">
              <a:rPr lang="en-US" smtClean="0"/>
              <a:t>10/24/2025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35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4948-9A0D-4D06-A5B1-9686D57DE7D6}" type="datetime1">
              <a:rPr lang="en-US" smtClean="0"/>
              <a:t>10/24/2025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8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A313-ACDF-4795-9BB0-8582B5221694}" type="datetime1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26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CA6DE-1208-4D2E-BA3C-99A888C27C18}" type="datetime1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16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4561D-DA5A-4242-8299-86F4F0E9D98A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7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3.wdp"/><Relationship Id="rId4" Type="http://schemas.openxmlformats.org/officeDocument/2006/relationships/image" Target="../media/image2.jpe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320.png"/><Relationship Id="rId4" Type="http://schemas.openxmlformats.org/officeDocument/2006/relationships/customXml" Target="../ink/ink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ctures.scientific-python.org/" TargetMode="External"/><Relationship Id="rId7" Type="http://schemas.openxmlformats.org/officeDocument/2006/relationships/hyperlink" Target="https://udlbook.github.io/udlbook/" TargetMode="External"/><Relationship Id="rId2" Type="http://schemas.openxmlformats.org/officeDocument/2006/relationships/hyperlink" Target="https://swcarpentry.github.io/python-novice-inflamma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bakker7.github.io/exploratory_computing_with_python/" TargetMode="External"/><Relationship Id="rId5" Type="http://schemas.openxmlformats.org/officeDocument/2006/relationships/hyperlink" Target="https://deeplearning.neuromatch.io/tutorials/W1D1_BasicsAndPytorch/chapter_title.html" TargetMode="External"/><Relationship Id="rId4" Type="http://schemas.openxmlformats.org/officeDocument/2006/relationships/hyperlink" Target="https://deeplearning.neuromatch.io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jpe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Fc6t-c892A?feature=oembe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94EB-2850-38D7-8851-2AC5D5567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5049" y="1304209"/>
            <a:ext cx="7327314" cy="2610823"/>
          </a:xfrm>
        </p:spPr>
        <p:txBody>
          <a:bodyPr>
            <a:normAutofit fontScale="90000"/>
          </a:bodyPr>
          <a:lstStyle/>
          <a:p>
            <a:r>
              <a:rPr lang="en-US" dirty="0"/>
              <a:t>Deep Learning Bootcamp</a:t>
            </a:r>
            <a:br>
              <a:rPr lang="en-US" dirty="0">
                <a:cs typeface="Calibri Light"/>
              </a:rPr>
            </a:br>
            <a:br>
              <a:rPr lang="en-US" sz="4800" dirty="0"/>
            </a:br>
            <a:r>
              <a:rPr lang="en-US" sz="1800" dirty="0"/>
              <a:t> </a:t>
            </a:r>
            <a:r>
              <a:rPr lang="en-US" sz="4800" dirty="0"/>
              <a:t>2026</a:t>
            </a:r>
            <a:endParaRPr lang="en-US" sz="4800" dirty="0">
              <a:cs typeface="Calibri Light"/>
            </a:endParaRPr>
          </a:p>
        </p:txBody>
      </p:sp>
      <p:pic>
        <p:nvPicPr>
          <p:cNvPr id="37" name="Picture 36" descr="A blue and black logo&#10;&#10;Description automatically generated">
            <a:extLst>
              <a:ext uri="{FF2B5EF4-FFF2-40B4-BE49-F238E27FC236}">
                <a16:creationId xmlns:a16="http://schemas.microsoft.com/office/drawing/2014/main" id="{C9A6231A-9047-4B1B-34B4-FC5FC76BE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747" y="4916641"/>
            <a:ext cx="1776611" cy="1505920"/>
          </a:xfrm>
          <a:prstGeom prst="rect">
            <a:avLst/>
          </a:prstGeom>
        </p:spPr>
      </p:pic>
      <p:pic>
        <p:nvPicPr>
          <p:cNvPr id="39" name="Picture 38" descr="A logo for a student club&#10;&#10;Description automatically generated">
            <a:extLst>
              <a:ext uri="{FF2B5EF4-FFF2-40B4-BE49-F238E27FC236}">
                <a16:creationId xmlns:a16="http://schemas.microsoft.com/office/drawing/2014/main" id="{7DA13A98-E6AB-C8B5-C7EA-5161785E60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431" t="13845" r="21801" b="13679"/>
          <a:stretch/>
        </p:blipFill>
        <p:spPr>
          <a:xfrm>
            <a:off x="5545201" y="4918942"/>
            <a:ext cx="1296472" cy="1603444"/>
          </a:xfrm>
          <a:prstGeom prst="rect">
            <a:avLst/>
          </a:prstGeom>
        </p:spPr>
      </p:pic>
      <p:pic>
        <p:nvPicPr>
          <p:cNvPr id="41" name="Picture 40" descr="A blue circle with white text and red and white lines&#10;&#10;Description automatically generated">
            <a:extLst>
              <a:ext uri="{FF2B5EF4-FFF2-40B4-BE49-F238E27FC236}">
                <a16:creationId xmlns:a16="http://schemas.microsoft.com/office/drawing/2014/main" id="{C8CA3F07-E88B-F30A-1CF3-B7A450945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2362" y="5161588"/>
            <a:ext cx="1312192" cy="1234701"/>
          </a:xfrm>
          <a:prstGeom prst="rect">
            <a:avLst/>
          </a:prstGeom>
        </p:spPr>
      </p:pic>
      <p:pic>
        <p:nvPicPr>
          <p:cNvPr id="43" name="Picture 42" descr="A blue logo with white text&#10;&#10;Description automatically generated">
            <a:extLst>
              <a:ext uri="{FF2B5EF4-FFF2-40B4-BE49-F238E27FC236}">
                <a16:creationId xmlns:a16="http://schemas.microsoft.com/office/drawing/2014/main" id="{7C56C176-64DE-6CDF-27B7-2561409F21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0958" y="5165261"/>
            <a:ext cx="1471209" cy="1129278"/>
          </a:xfrm>
          <a:prstGeom prst="rect">
            <a:avLst/>
          </a:prstGeom>
        </p:spPr>
      </p:pic>
      <p:pic>
        <p:nvPicPr>
          <p:cNvPr id="45" name="Picture 44" descr="A blue logo with a symbol and text&#10;&#10;Description automatically generated">
            <a:extLst>
              <a:ext uri="{FF2B5EF4-FFF2-40B4-BE49-F238E27FC236}">
                <a16:creationId xmlns:a16="http://schemas.microsoft.com/office/drawing/2014/main" id="{F78B78BC-C6CF-5DFD-AC32-A31D5C4A78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2373" y="5085955"/>
            <a:ext cx="1394041" cy="1406956"/>
          </a:xfrm>
          <a:prstGeom prst="rect">
            <a:avLst/>
          </a:prstGeom>
        </p:spPr>
      </p:pic>
      <p:pic>
        <p:nvPicPr>
          <p:cNvPr id="47" name="Picture 46" descr="A blue and white logo&#10;&#10;Description automatically generated">
            <a:extLst>
              <a:ext uri="{FF2B5EF4-FFF2-40B4-BE49-F238E27FC236}">
                <a16:creationId xmlns:a16="http://schemas.microsoft.com/office/drawing/2014/main" id="{AD8A4713-B7C9-F8C5-E00F-6D08EA977F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4609" t="3314" r="4082" b="686"/>
          <a:stretch/>
        </p:blipFill>
        <p:spPr>
          <a:xfrm>
            <a:off x="2597293" y="4992010"/>
            <a:ext cx="1398632" cy="1507679"/>
          </a:xfrm>
          <a:prstGeom prst="rect">
            <a:avLst/>
          </a:prstGeom>
        </p:spPr>
      </p:pic>
      <p:pic>
        <p:nvPicPr>
          <p:cNvPr id="49" name="Picture 48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D03EEEC9-E696-C4D4-A9BA-03FD157B04E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-565" r="47807" b="-2297"/>
          <a:stretch/>
        </p:blipFill>
        <p:spPr>
          <a:xfrm>
            <a:off x="248663" y="5167690"/>
            <a:ext cx="2273085" cy="112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2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2E39F-80CA-C30C-2D07-A3FD5E15B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ML 101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9D7B0F-D39B-C758-AF14-CD64C1F83F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Approximate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/>
                  <a:t>: image pixels;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classes (dog, cat)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house size;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b="0" dirty="0"/>
                  <a:t>house price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dirty="0"/>
                  <a:t> are the parameters </a:t>
                </a:r>
              </a:p>
              <a:p>
                <a:endParaRPr lang="en-US" dirty="0"/>
              </a:p>
              <a:p>
                <a:r>
                  <a:rPr lang="en-US" dirty="0"/>
                  <a:t>Two typical problems</a:t>
                </a:r>
              </a:p>
              <a:p>
                <a:pPr lvl="1"/>
                <a:r>
                  <a:rPr lang="en-US" b="0" dirty="0"/>
                  <a:t>Classification: discrete categories</a:t>
                </a:r>
              </a:p>
              <a:p>
                <a:pPr lvl="1"/>
                <a:r>
                  <a:rPr lang="en-US" dirty="0"/>
                  <a:t>Regression: continuous categories </a:t>
                </a:r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9D7B0F-D39B-C758-AF14-CD64C1F83F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9EAD2D-C29C-61DB-2679-0914C55CC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41C2727-87EF-5422-131F-76C54A7B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What makes a good working dog? Canine 'aptitude test' might offer clues">
            <a:extLst>
              <a:ext uri="{FF2B5EF4-FFF2-40B4-BE49-F238E27FC236}">
                <a16:creationId xmlns:a16="http://schemas.microsoft.com/office/drawing/2014/main" id="{F26224D6-3C9D-5DA1-14D9-AAC6EF11E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314" y="324773"/>
            <a:ext cx="1911179" cy="143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FB46BF3-E0BA-5293-DD0B-4730B1CFB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057" y="2404625"/>
            <a:ext cx="2029597" cy="135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187184-FF4B-66F2-4D77-BEC01C9D8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50" y="4001294"/>
            <a:ext cx="2390775" cy="191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34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98E501E-9BA9-D5A8-6F39-CF745D3F3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C5D9178-00A1-271F-6142-6D81934C3299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Univariate regression problem (one output, real value)</a:t>
            </a:r>
          </a:p>
          <a:p>
            <a:r>
              <a:rPr lang="en-US" dirty="0"/>
              <a:t>Fully connected network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C09EB54-C920-DB6F-2D47-91DAECB0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436449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60B05B16-998D-5DF3-5B64-9B83A722D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2B718A-BF55-0797-B21D-A1B2A7E61BB3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Multiclass classification problem (discrete classes, &gt;2 possible classes)</a:t>
            </a:r>
          </a:p>
          <a:p>
            <a:r>
              <a:rPr lang="en-US" dirty="0"/>
              <a:t>Convolutional network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F1002C-9B0E-0690-CE22-0849F991A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089961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3120-813F-DCFB-E2EA-5A28C5F2F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615"/>
            <a:ext cx="10515600" cy="1325563"/>
          </a:xfrm>
        </p:spPr>
        <p:txBody>
          <a:bodyPr/>
          <a:lstStyle/>
          <a:p>
            <a:r>
              <a:rPr lang="en-US" dirty="0"/>
              <a:t>ML workflow</a:t>
            </a: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F952B917-CACE-5731-5630-6CFB791E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BF4951C-A7B4-97B1-158F-B630C108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13</a:t>
            </a:fld>
            <a:endParaRPr lang="en-US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EA66C6E3-6ABE-8BE8-67B7-6A9BC9E7C95E}"/>
              </a:ext>
            </a:extLst>
          </p:cNvPr>
          <p:cNvSpPr/>
          <p:nvPr/>
        </p:nvSpPr>
        <p:spPr>
          <a:xfrm>
            <a:off x="2137713" y="1740049"/>
            <a:ext cx="1503407" cy="71772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27CDB0-5E72-D72C-7216-6030E84B7EBF}"/>
              </a:ext>
            </a:extLst>
          </p:cNvPr>
          <p:cNvCxnSpPr>
            <a:cxnSpLocks/>
            <a:stCxn id="7" idx="4"/>
            <a:endCxn id="12" idx="1"/>
          </p:cNvCxnSpPr>
          <p:nvPr/>
        </p:nvCxnSpPr>
        <p:spPr>
          <a:xfrm flipV="1">
            <a:off x="3641120" y="2098909"/>
            <a:ext cx="5807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C4E149B-F79A-0301-E1AB-605C281E7745}"/>
              </a:ext>
            </a:extLst>
          </p:cNvPr>
          <p:cNvSpPr/>
          <p:nvPr/>
        </p:nvSpPr>
        <p:spPr>
          <a:xfrm>
            <a:off x="4221889" y="1651492"/>
            <a:ext cx="1293341" cy="89483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88F222-EF85-E379-92FF-2F169DC68217}"/>
              </a:ext>
            </a:extLst>
          </p:cNvPr>
          <p:cNvSpPr/>
          <p:nvPr/>
        </p:nvSpPr>
        <p:spPr>
          <a:xfrm>
            <a:off x="6096000" y="1651492"/>
            <a:ext cx="1565190" cy="8948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A1E400-15FE-1999-4BD1-2655FE1DFFE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5515230" y="2098909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D820353-8D87-F60A-3524-B7EBE86FA411}"/>
              </a:ext>
            </a:extLst>
          </p:cNvPr>
          <p:cNvSpPr/>
          <p:nvPr/>
        </p:nvSpPr>
        <p:spPr>
          <a:xfrm>
            <a:off x="6096000" y="3794883"/>
            <a:ext cx="1565190" cy="37687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81843A3-3557-9362-C224-38656A413122}"/>
              </a:ext>
            </a:extLst>
          </p:cNvPr>
          <p:cNvCxnSpPr>
            <a:cxnSpLocks/>
            <a:stCxn id="15" idx="3"/>
            <a:endCxn id="22" idx="3"/>
          </p:cNvCxnSpPr>
          <p:nvPr/>
        </p:nvCxnSpPr>
        <p:spPr>
          <a:xfrm>
            <a:off x="7661190" y="2098909"/>
            <a:ext cx="12700" cy="1884413"/>
          </a:xfrm>
          <a:prstGeom prst="bentConnector3">
            <a:avLst>
              <a:gd name="adj1" fmla="val 653513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9BED893-D495-E069-DC18-69FA41427C75}"/>
              </a:ext>
            </a:extLst>
          </p:cNvPr>
          <p:cNvCxnSpPr>
            <a:stCxn id="7" idx="3"/>
            <a:endCxn id="22" idx="1"/>
          </p:cNvCxnSpPr>
          <p:nvPr/>
        </p:nvCxnSpPr>
        <p:spPr>
          <a:xfrm rot="16200000" flipH="1">
            <a:off x="3729932" y="1617254"/>
            <a:ext cx="1525552" cy="32065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3776F31-8593-7C76-F8B2-0CC53B69911B}"/>
              </a:ext>
            </a:extLst>
          </p:cNvPr>
          <p:cNvSpPr/>
          <p:nvPr/>
        </p:nvSpPr>
        <p:spPr>
          <a:xfrm>
            <a:off x="6089990" y="2899217"/>
            <a:ext cx="1577550" cy="3768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DB44CD-9677-B5EE-A86C-87E789FB9DCC}"/>
              </a:ext>
            </a:extLst>
          </p:cNvPr>
          <p:cNvCxnSpPr>
            <a:cxnSpLocks/>
            <a:stCxn id="22" idx="0"/>
            <a:endCxn id="40" idx="2"/>
          </p:cNvCxnSpPr>
          <p:nvPr/>
        </p:nvCxnSpPr>
        <p:spPr>
          <a:xfrm flipV="1">
            <a:off x="6878595" y="3276095"/>
            <a:ext cx="170" cy="518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391008B-C13C-6EA3-05BF-38ADBCD99D1F}"/>
              </a:ext>
            </a:extLst>
          </p:cNvPr>
          <p:cNvCxnSpPr>
            <a:cxnSpLocks/>
            <a:stCxn id="40" idx="0"/>
            <a:endCxn id="15" idx="2"/>
          </p:cNvCxnSpPr>
          <p:nvPr/>
        </p:nvCxnSpPr>
        <p:spPr>
          <a:xfrm flipH="1" flipV="1">
            <a:off x="6878595" y="2546326"/>
            <a:ext cx="170" cy="352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68DB3D8E-7610-6FE7-79B7-E86878C91242}"/>
              </a:ext>
            </a:extLst>
          </p:cNvPr>
          <p:cNvSpPr/>
          <p:nvPr/>
        </p:nvSpPr>
        <p:spPr>
          <a:xfrm>
            <a:off x="1239793" y="5186731"/>
            <a:ext cx="1503407" cy="71772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Data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CE0C23-04D4-B7B0-28BE-84CD8F813996}"/>
              </a:ext>
            </a:extLst>
          </p:cNvPr>
          <p:cNvCxnSpPr>
            <a:cxnSpLocks/>
            <a:stCxn id="3" idx="4"/>
            <a:endCxn id="5" idx="1"/>
          </p:cNvCxnSpPr>
          <p:nvPr/>
        </p:nvCxnSpPr>
        <p:spPr>
          <a:xfrm flipV="1">
            <a:off x="2743200" y="5545591"/>
            <a:ext cx="5807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56E7C4C-2224-A8C8-80C6-AFB92BD306CA}"/>
              </a:ext>
            </a:extLst>
          </p:cNvPr>
          <p:cNvSpPr/>
          <p:nvPr/>
        </p:nvSpPr>
        <p:spPr>
          <a:xfrm>
            <a:off x="3323969" y="5098174"/>
            <a:ext cx="1293341" cy="89483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9970D8-D2F4-7942-720A-CE2A3487287A}"/>
              </a:ext>
            </a:extLst>
          </p:cNvPr>
          <p:cNvSpPr/>
          <p:nvPr/>
        </p:nvSpPr>
        <p:spPr>
          <a:xfrm>
            <a:off x="5198080" y="5098174"/>
            <a:ext cx="1565190" cy="8948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C5CC74-7D3D-38CF-916A-8F58351ECBF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17310" y="5545591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0CDA296-0FA4-ECB2-E4ED-2F7933D90794}"/>
              </a:ext>
            </a:extLst>
          </p:cNvPr>
          <p:cNvSpPr/>
          <p:nvPr/>
        </p:nvSpPr>
        <p:spPr>
          <a:xfrm>
            <a:off x="7344040" y="5357152"/>
            <a:ext cx="1565190" cy="37687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796BA3-5FB5-6A9F-EBC7-6C5CBE75ADF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763270" y="5545591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5E12C3-0068-4D10-321E-8EC964A80B4C}"/>
              </a:ext>
            </a:extLst>
          </p:cNvPr>
          <p:cNvCxnSpPr>
            <a:cxnSpLocks/>
          </p:cNvCxnSpPr>
          <p:nvPr/>
        </p:nvCxnSpPr>
        <p:spPr>
          <a:xfrm>
            <a:off x="8909230" y="5545591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E98722-6F16-3D4E-C515-9EC3EA902724}"/>
              </a:ext>
            </a:extLst>
          </p:cNvPr>
          <p:cNvSpPr txBox="1"/>
          <p:nvPr/>
        </p:nvSpPr>
        <p:spPr>
          <a:xfrm>
            <a:off x="8909230" y="5023005"/>
            <a:ext cx="77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Score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8F4A717-C8CF-265A-1637-0B492514474D}"/>
              </a:ext>
            </a:extLst>
          </p:cNvPr>
          <p:cNvSpPr txBox="1"/>
          <p:nvPr/>
        </p:nvSpPr>
        <p:spPr>
          <a:xfrm>
            <a:off x="3033584" y="6132648"/>
            <a:ext cx="7807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https://www.coursera.org/learn/ml-foundations?specialization=machine-learning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866D59-7116-ED5A-BF9B-D6C1E4CBC1FD}"/>
              </a:ext>
            </a:extLst>
          </p:cNvPr>
          <p:cNvSpPr txBox="1"/>
          <p:nvPr/>
        </p:nvSpPr>
        <p:spPr>
          <a:xfrm>
            <a:off x="9907772" y="5404618"/>
            <a:ext cx="144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53D2AC-7E07-E613-4BD7-A762AC187A29}"/>
              </a:ext>
            </a:extLst>
          </p:cNvPr>
          <p:cNvSpPr txBox="1"/>
          <p:nvPr/>
        </p:nvSpPr>
        <p:spPr>
          <a:xfrm>
            <a:off x="9721702" y="2523460"/>
            <a:ext cx="144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97481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A72EE-37D7-411E-7CED-992045F78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101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DC2082-DB17-72E3-98AE-43B64BAC4B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Machine learning needs numerical data as input: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Data normalization: assumption of data with mean 0, </a:t>
                </a:r>
                <a:r>
                  <a:rPr lang="en-US" dirty="0" err="1"/>
                  <a:t>stddev</a:t>
                </a:r>
                <a:r>
                  <a:rPr lang="en-US" dirty="0"/>
                  <a:t> 1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</a:t>
                </a:r>
              </a:p>
              <a:p>
                <a:pPr marL="457200" lvl="1" indent="0" algn="ctr">
                  <a:buNone/>
                </a:pPr>
                <a:r>
                  <a:rPr lang="en-US" dirty="0"/>
                  <a:t>$ </a:t>
                </a:r>
                <a:r>
                  <a:rPr lang="en-US" dirty="0" err="1"/>
                  <a:t>x_std</a:t>
                </a:r>
                <a:r>
                  <a:rPr lang="en-US" dirty="0"/>
                  <a:t> = </a:t>
                </a:r>
                <a:r>
                  <a:rPr lang="en-US" dirty="0" err="1"/>
                  <a:t>StandardScaler</a:t>
                </a:r>
                <a:r>
                  <a:rPr lang="en-US" dirty="0"/>
                  <a:t>().</a:t>
                </a:r>
                <a:r>
                  <a:rPr lang="en-US" dirty="0" err="1"/>
                  <a:t>fit_transform</a:t>
                </a:r>
                <a:r>
                  <a:rPr lang="en-US" dirty="0"/>
                  <a:t>(x)</a:t>
                </a:r>
              </a:p>
              <a:p>
                <a:r>
                  <a:rPr lang="en-US" dirty="0"/>
                  <a:t>Typical representations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DC2082-DB17-72E3-98AE-43B64BAC4B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9F982-B0C2-CF64-54F1-778D7C7DE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4789C-CDFF-A077-FA20-AB79E8470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2B21D4-F20B-3B4E-1512-10CF6EEA3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933672"/>
              </p:ext>
            </p:extLst>
          </p:nvPr>
        </p:nvGraphicFramePr>
        <p:xfrm>
          <a:off x="2590800" y="4618990"/>
          <a:ext cx="7010400" cy="17373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78308356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186733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Common Representation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728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Pixel intensity arrays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173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Word embeddings (Word2Vec, </a:t>
                      </a:r>
                      <a:r>
                        <a:rPr lang="en-US" dirty="0" err="1"/>
                        <a:t>GloVe</a:t>
                      </a:r>
                      <a:r>
                        <a:rPr lang="en-US" dirty="0"/>
                        <a:t>, BERT)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070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Audio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Spectrogram or MFCC features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285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88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8BB2-4634-F885-1D3A-3DD45BA8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A134D-AA10-538A-54D5-41BF1B25F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Many ML models to choose from:</a:t>
            </a:r>
            <a:endParaRPr lang="en-US" dirty="0"/>
          </a:p>
          <a:p>
            <a:pPr lvl="1"/>
            <a:r>
              <a:rPr lang="en-US" b="1" dirty="0"/>
              <a:t>Linear models:</a:t>
            </a:r>
            <a:r>
              <a:rPr lang="en-US" dirty="0"/>
              <a:t> simple, interpretable, good baseline</a:t>
            </a:r>
          </a:p>
          <a:p>
            <a:pPr lvl="1"/>
            <a:r>
              <a:rPr lang="en-US" b="1" dirty="0"/>
              <a:t>Decision Trees / </a:t>
            </a:r>
            <a:r>
              <a:rPr lang="en-US" b="1" dirty="0" err="1"/>
              <a:t>XGBoost</a:t>
            </a:r>
            <a:r>
              <a:rPr lang="en-US" b="1" dirty="0"/>
              <a:t>:</a:t>
            </a:r>
            <a:r>
              <a:rPr lang="en-US" dirty="0"/>
              <a:t> handle complex patterns, less linear assumptions</a:t>
            </a:r>
          </a:p>
          <a:p>
            <a:pPr lvl="1"/>
            <a:r>
              <a:rPr lang="en-US" b="1" dirty="0"/>
              <a:t>Neural Networks:</a:t>
            </a:r>
            <a:r>
              <a:rPr lang="en-US" dirty="0"/>
              <a:t> powerful but need large data and tuning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Not every problem needs Deep Learning!</a:t>
            </a:r>
            <a:endParaRPr lang="en-US" dirty="0"/>
          </a:p>
          <a:p>
            <a:pPr lvl="1"/>
            <a:r>
              <a:rPr lang="en-US" dirty="0"/>
              <a:t>NNs can overfit on small datasets</a:t>
            </a:r>
          </a:p>
          <a:p>
            <a:pPr lvl="1"/>
            <a:r>
              <a:rPr lang="en-US" dirty="0"/>
              <a:t>Many hyperparameters, hard to tune</a:t>
            </a:r>
          </a:p>
          <a:p>
            <a:pPr lvl="1"/>
            <a:r>
              <a:rPr lang="en-US" dirty="0"/>
              <a:t>Require more computation and time</a:t>
            </a:r>
          </a:p>
          <a:p>
            <a:pPr lvl="1"/>
            <a:endParaRPr lang="en-US" dirty="0"/>
          </a:p>
          <a:p>
            <a:r>
              <a:rPr lang="en-US" b="1" dirty="0"/>
              <a:t>Model selection = experimentation</a:t>
            </a:r>
            <a:endParaRPr lang="en-US" dirty="0"/>
          </a:p>
          <a:p>
            <a:pPr lvl="1"/>
            <a:r>
              <a:rPr lang="en-US" dirty="0"/>
              <a:t>Try multiple models</a:t>
            </a:r>
          </a:p>
          <a:p>
            <a:pPr lvl="1"/>
            <a:r>
              <a:rPr lang="en-US" dirty="0"/>
              <a:t>Tune hyperparameters</a:t>
            </a:r>
          </a:p>
          <a:p>
            <a:pPr lvl="1"/>
            <a:r>
              <a:rPr lang="en-US" dirty="0"/>
              <a:t>Compare results using validation metrics (e.g., accuracy, RMSE, F1)</a:t>
            </a:r>
          </a:p>
          <a:p>
            <a:pPr lvl="1"/>
            <a:r>
              <a:rPr lang="en-US" dirty="0"/>
              <a:t>Pick the model that’s </a:t>
            </a:r>
            <a:r>
              <a:rPr lang="en-US" b="1" dirty="0"/>
              <a:t>accurate, simple, and practical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F455B-E4E8-8A3B-F8D0-EE906BEA8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1EC159-67D0-D146-A404-E17AD89F1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Turkey's Olympic shooter Yusuf Dikec breaks the internet with ...">
            <a:extLst>
              <a:ext uri="{FF2B5EF4-FFF2-40B4-BE49-F238E27FC236}">
                <a16:creationId xmlns:a16="http://schemas.microsoft.com/office/drawing/2014/main" id="{A0DB919E-B588-8A69-512E-A22278927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980" y="-10715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F6B842-3294-0956-B6ED-82A29EA99499}"/>
              </a:ext>
            </a:extLst>
          </p:cNvPr>
          <p:cNvSpPr txBox="1"/>
          <p:nvPr/>
        </p:nvSpPr>
        <p:spPr>
          <a:xfrm>
            <a:off x="8225790" y="2127131"/>
            <a:ext cx="351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ChatGPT for everything   </a:t>
            </a:r>
            <a:r>
              <a:rPr lang="en-US" dirty="0" err="1"/>
              <a:t>XGBoost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623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C7DDE-AE85-1CCA-BA29-791B773DB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&amp; Cons of DL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08088-C210-F59E-87D4-D6E1F785C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C6C38-FE61-53B1-A20C-62FA173D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AAF7A1-76D2-873F-6190-E9A45C7B4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626608"/>
              </p:ext>
            </p:extLst>
          </p:nvPr>
        </p:nvGraphicFramePr>
        <p:xfrm>
          <a:off x="475574" y="1764608"/>
          <a:ext cx="10614741" cy="3328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5890">
                  <a:extLst>
                    <a:ext uri="{9D8B030D-6E8A-4147-A177-3AD203B41FA5}">
                      <a16:colId xmlns:a16="http://schemas.microsoft.com/office/drawing/2014/main" val="3053958243"/>
                    </a:ext>
                  </a:extLst>
                </a:gridCol>
                <a:gridCol w="5398851">
                  <a:extLst>
                    <a:ext uri="{9D8B030D-6E8A-4147-A177-3AD203B41FA5}">
                      <a16:colId xmlns:a16="http://schemas.microsoft.com/office/drawing/2014/main" val="3307461975"/>
                    </a:ext>
                  </a:extLst>
                </a:gridCol>
              </a:tblGrid>
              <a:tr h="585545">
                <a:tc>
                  <a:txBody>
                    <a:bodyPr/>
                    <a:lstStyle/>
                    <a:p>
                      <a:r>
                        <a:rPr lang="en-US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61059"/>
                  </a:ext>
                </a:extLst>
              </a:tr>
              <a:tr h="274323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learn features &amp; representations easily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Ability to process a lot of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Flexible framework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Maps well into parallel hardware (GPU and others)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Hard to understand and build intuition of why the model works: explainability and interpretability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Requires a lot of data and expensive hardware.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531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134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EA7D-22F3-ADA3-3C1B-4DC21765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101: 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72C58-4370-0739-9627-B63F784A7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lot of libraries for ML/DL: </a:t>
            </a:r>
            <a:r>
              <a:rPr lang="en-US" dirty="0" err="1"/>
              <a:t>PyTorch</a:t>
            </a:r>
            <a:r>
              <a:rPr lang="en-US" dirty="0"/>
              <a:t>, scikit-learn, pandas, </a:t>
            </a:r>
            <a:r>
              <a:rPr lang="en-US" dirty="0" err="1"/>
              <a:t>numpy</a:t>
            </a:r>
            <a:endParaRPr lang="en-US" dirty="0"/>
          </a:p>
          <a:p>
            <a:endParaRPr lang="en-US" dirty="0"/>
          </a:p>
          <a:p>
            <a:r>
              <a:rPr lang="en-US" dirty="0"/>
              <a:t>Easy to learn, simple syntax</a:t>
            </a:r>
          </a:p>
          <a:p>
            <a:endParaRPr lang="en-US" dirty="0"/>
          </a:p>
          <a:p>
            <a:r>
              <a:rPr lang="en-US" dirty="0"/>
              <a:t>Interactive notebooks: </a:t>
            </a:r>
            <a:r>
              <a:rPr lang="en-US" dirty="0" err="1"/>
              <a:t>Jupyter</a:t>
            </a:r>
            <a:r>
              <a:rPr lang="en-US" dirty="0"/>
              <a:t> Notebook, Kaggle, Google Collab</a:t>
            </a:r>
          </a:p>
          <a:p>
            <a:endParaRPr lang="en-US" dirty="0"/>
          </a:p>
          <a:p>
            <a:r>
              <a:rPr lang="en-US" dirty="0"/>
              <a:t>Free &amp; open-source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74652-8DF8-83F7-D9CC-5E1B5765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5CEBC-B257-71B2-7EC2-5B48B1798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75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4F7A-56A5-17FE-F496-86F55F74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101: Basic features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4D1EA1-6492-064F-ED0F-C1FFE0F5F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E7439-97CD-3047-4482-39207A05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3CF9A6-9DE0-DBDC-0CEA-916E7EE3D0E0}"/>
              </a:ext>
            </a:extLst>
          </p:cNvPr>
          <p:cNvSpPr/>
          <p:nvPr/>
        </p:nvSpPr>
        <p:spPr>
          <a:xfrm>
            <a:off x="1230524" y="1909519"/>
            <a:ext cx="1383957" cy="908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Train: </a:t>
            </a:r>
            <a:r>
              <a:rPr lang="en-US" dirty="0"/>
              <a:t>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4A54D5-B363-A6BE-78CF-E7CCD6ABA83A}"/>
              </a:ext>
            </a:extLst>
          </p:cNvPr>
          <p:cNvCxnSpPr>
            <a:cxnSpLocks/>
          </p:cNvCxnSpPr>
          <p:nvPr/>
        </p:nvCxnSpPr>
        <p:spPr>
          <a:xfrm>
            <a:off x="386146" y="2434552"/>
            <a:ext cx="815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2C1A24-5508-E2B2-1CAF-57D98B84D1F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14481" y="2363566"/>
            <a:ext cx="691979" cy="9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D0F2233-AAA8-9684-0B6E-ED03496D7F0C}"/>
              </a:ext>
            </a:extLst>
          </p:cNvPr>
          <p:cNvSpPr txBox="1"/>
          <p:nvPr/>
        </p:nvSpPr>
        <p:spPr>
          <a:xfrm>
            <a:off x="357311" y="2065220"/>
            <a:ext cx="87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A0246A-7994-AEAA-1426-F360496F5364}"/>
              </a:ext>
            </a:extLst>
          </p:cNvPr>
          <p:cNvSpPr txBox="1"/>
          <p:nvPr/>
        </p:nvSpPr>
        <p:spPr>
          <a:xfrm>
            <a:off x="2636105" y="2027465"/>
            <a:ext cx="87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BF5A91-9281-B935-0004-52B5624A162D}"/>
              </a:ext>
            </a:extLst>
          </p:cNvPr>
          <p:cNvGrpSpPr/>
          <p:nvPr/>
        </p:nvGrpSpPr>
        <p:grpSpPr>
          <a:xfrm>
            <a:off x="8636342" y="1441477"/>
            <a:ext cx="2746291" cy="2518847"/>
            <a:chOff x="5895202" y="1690687"/>
            <a:chExt cx="2746291" cy="251884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24F104-D79D-CC2C-0B6E-27E9CB39010D}"/>
                </a:ext>
              </a:extLst>
            </p:cNvPr>
            <p:cNvSpPr/>
            <p:nvPr/>
          </p:nvSpPr>
          <p:spPr>
            <a:xfrm>
              <a:off x="5895203" y="1690687"/>
              <a:ext cx="2746290" cy="251884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err="1"/>
                <a:t>MyModel</a:t>
              </a:r>
              <a:r>
                <a:rPr lang="en-US" i="1" dirty="0"/>
                <a:t>: Class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CBC58F-CAAB-43DA-CFB0-AB1FCAC9A4B5}"/>
                </a:ext>
              </a:extLst>
            </p:cNvPr>
            <p:cNvCxnSpPr/>
            <p:nvPr/>
          </p:nvCxnSpPr>
          <p:spPr>
            <a:xfrm flipH="1">
              <a:off x="5898292" y="2196629"/>
              <a:ext cx="2743201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2148B5-6E0F-CCE8-5633-2C2A637B223C}"/>
                </a:ext>
              </a:extLst>
            </p:cNvPr>
            <p:cNvSpPr txBox="1"/>
            <p:nvPr/>
          </p:nvSpPr>
          <p:spPr>
            <a:xfrm>
              <a:off x="5895203" y="2196629"/>
              <a:ext cx="24723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>
                  <a:solidFill>
                    <a:schemeClr val="bg1"/>
                  </a:solidFill>
                </a:rPr>
                <a:t>my_model</a:t>
              </a:r>
              <a:r>
                <a:rPr lang="en-US" i="1" dirty="0">
                  <a:solidFill>
                    <a:schemeClr val="bg1"/>
                  </a:solidFill>
                </a:rPr>
                <a:t>: Data1</a:t>
              </a:r>
            </a:p>
            <a:p>
              <a:r>
                <a:rPr lang="en-US" i="1" dirty="0">
                  <a:solidFill>
                    <a:schemeClr val="bg1"/>
                  </a:solidFill>
                </a:rPr>
                <a:t>params: Data2</a:t>
              </a:r>
            </a:p>
            <a:p>
              <a:r>
                <a:rPr lang="en-US" i="1" dirty="0">
                  <a:solidFill>
                    <a:schemeClr val="bg1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E810B4C-3487-1C63-2166-88C992434336}"/>
                </a:ext>
              </a:extLst>
            </p:cNvPr>
            <p:cNvCxnSpPr/>
            <p:nvPr/>
          </p:nvCxnSpPr>
          <p:spPr>
            <a:xfrm flipH="1">
              <a:off x="5898292" y="3136306"/>
              <a:ext cx="2743201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2C58F3-29BF-F142-9795-A338CB6E7065}"/>
                </a:ext>
              </a:extLst>
            </p:cNvPr>
            <p:cNvSpPr txBox="1"/>
            <p:nvPr/>
          </p:nvSpPr>
          <p:spPr>
            <a:xfrm>
              <a:off x="5895202" y="3164235"/>
              <a:ext cx="22437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</a:rPr>
                <a:t>Train: Function1</a:t>
              </a:r>
            </a:p>
            <a:p>
              <a:r>
                <a:rPr lang="en-US" i="1" dirty="0">
                  <a:solidFill>
                    <a:schemeClr val="bg1"/>
                  </a:solidFill>
                </a:rPr>
                <a:t>Test: Function2</a:t>
              </a:r>
            </a:p>
            <a:p>
              <a:r>
                <a:rPr lang="en-US" i="1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927FEB3-B224-5E44-AAD7-30DCC1D60623}"/>
              </a:ext>
            </a:extLst>
          </p:cNvPr>
          <p:cNvSpPr/>
          <p:nvPr/>
        </p:nvSpPr>
        <p:spPr>
          <a:xfrm>
            <a:off x="1201691" y="3153713"/>
            <a:ext cx="1082246" cy="556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419DCD-E7BC-7613-5608-484A58EABD51}"/>
              </a:ext>
            </a:extLst>
          </p:cNvPr>
          <p:cNvSpPr txBox="1"/>
          <p:nvPr/>
        </p:nvSpPr>
        <p:spPr>
          <a:xfrm>
            <a:off x="1255833" y="3722498"/>
            <a:ext cx="100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5D763B-8290-18D6-F173-E7D203613A3C}"/>
              </a:ext>
            </a:extLst>
          </p:cNvPr>
          <p:cNvSpPr txBox="1"/>
          <p:nvPr/>
        </p:nvSpPr>
        <p:spPr>
          <a:xfrm>
            <a:off x="2312772" y="3244585"/>
            <a:ext cx="87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14A22B-9AB2-287A-FCC8-F5522EAED029}"/>
              </a:ext>
            </a:extLst>
          </p:cNvPr>
          <p:cNvSpPr txBox="1"/>
          <p:nvPr/>
        </p:nvSpPr>
        <p:spPr>
          <a:xfrm>
            <a:off x="3306460" y="2916956"/>
            <a:ext cx="52320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vowel_count</a:t>
            </a:r>
            <a:r>
              <a:rPr lang="en-US" b="0" dirty="0">
                <a:effectLst/>
                <a:latin typeface="Consolas" panose="020B0609020204030204" pitchFamily="49" charset="0"/>
              </a:rPr>
              <a:t>(word):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vowels = ["a", "e", "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effectLst/>
                <a:latin typeface="Consolas" panose="020B0609020204030204" pitchFamily="49" charset="0"/>
              </a:rPr>
              <a:t>", "o", "u"]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count = 0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b="1" dirty="0"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effectLst/>
                <a:latin typeface="Consolas" panose="020B0609020204030204" pitchFamily="49" charset="0"/>
              </a:rPr>
              <a:t> char in word: # loops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b="1" dirty="0"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effectLst/>
                <a:latin typeface="Consolas" panose="020B0609020204030204" pitchFamily="49" charset="0"/>
              </a:rPr>
              <a:t> char in vowels: # conditions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        count += 1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return count</a:t>
            </a: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 err="1">
                <a:effectLst/>
                <a:latin typeface="Consolas" panose="020B0609020204030204" pitchFamily="49" charset="0"/>
              </a:rPr>
              <a:t>vowel_count</a:t>
            </a:r>
            <a:r>
              <a:rPr lang="en-US" b="0" dirty="0">
                <a:effectLst/>
                <a:latin typeface="Consolas" panose="020B0609020204030204" pitchFamily="49" charset="0"/>
              </a:rPr>
              <a:t>("hello")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8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F05FC-9131-F0B6-EEA6-D82E1D55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: Our tool for today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5C78ED-4BCD-B456-1BBD-EBE593D2F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015" y="2366739"/>
            <a:ext cx="7278116" cy="142894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DBEFB-86B8-4ECA-3CC6-3F22F8F3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AFA44-91E9-8D75-DBF4-864DECC4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0921DF9-6D7F-ABB8-2877-0BE936A9CAC8}"/>
                  </a:ext>
                </a:extLst>
              </p14:cNvPr>
              <p14:cNvContentPartPr/>
              <p14:nvPr/>
            </p14:nvContentPartPr>
            <p14:xfrm>
              <a:off x="6292509" y="2927529"/>
              <a:ext cx="1268640" cy="776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0921DF9-6D7F-ABB8-2877-0BE936A9CA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3509" y="2918529"/>
                <a:ext cx="1286280" cy="7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1322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45FC-DA74-AB21-A7B6-AF5CEA2ED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6BE15-CD3D-BBC5-DE2F-1B8CCD18F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Introduction to Python</a:t>
            </a:r>
          </a:p>
          <a:p>
            <a:pPr marL="514350" indent="-514350">
              <a:buAutoNum type="arabicPeriod"/>
            </a:pPr>
            <a:r>
              <a:rPr lang="en-US" dirty="0"/>
              <a:t>Basic numerical libraries for ML</a:t>
            </a:r>
          </a:p>
          <a:p>
            <a:pPr marL="0" indent="0">
              <a:buNone/>
            </a:pPr>
            <a:r>
              <a:rPr lang="en-US" b="1" dirty="0"/>
              <a:t>Break 15:30</a:t>
            </a:r>
          </a:p>
          <a:p>
            <a:pPr marL="514350" indent="-514350">
              <a:buAutoNum type="arabicPeriod"/>
            </a:pPr>
            <a:r>
              <a:rPr lang="en-US" dirty="0"/>
              <a:t>Linear Regression </a:t>
            </a:r>
          </a:p>
          <a:p>
            <a:pPr marL="514350" indent="-514350">
              <a:buAutoNum type="arabicPeriod"/>
            </a:pPr>
            <a:r>
              <a:rPr lang="en-US" dirty="0"/>
              <a:t>Exploratory data analysis </a:t>
            </a:r>
          </a:p>
          <a:p>
            <a:pPr marL="514350" indent="-514350">
              <a:buAutoNum type="arabicPeriod"/>
            </a:pPr>
            <a:r>
              <a:rPr lang="en-US" dirty="0"/>
              <a:t>Linear regression with PyTorch (deep learning library)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43D122-C72D-6919-5817-C130B8823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63C25-FBD0-58E2-5C8F-9E2F1A31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5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564E23-B0B2-9A89-3790-7AB5E61C4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open the notebooks?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CB8CAC-48F4-8C07-477D-AD5E981D2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71355-3BB3-D3C5-D021-A0503B50E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CBD24-5C4D-81D7-364D-71A72C12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91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BA3AD3-DDD1-FAB0-C456-A971C269B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session 1.0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1C78E3-F388-4860-8957-D4540D369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F8C2F-EEB0-50BA-B918-15966E59F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99A14-E094-48C7-9472-CC0AC25A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23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9E22D-D4B9-C0C0-FC12-7472782D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numbers &amp; data: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07D6B977-7F88-8DC7-DF57-6030B4E92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Numpy</a:t>
            </a:r>
            <a:r>
              <a:rPr lang="en-US" dirty="0"/>
              <a:t> is library for handling array, vector &amp; matrices</a:t>
            </a:r>
          </a:p>
          <a:p>
            <a:endParaRPr lang="en-US" dirty="0"/>
          </a:p>
          <a:p>
            <a:r>
              <a:rPr lang="en-US" dirty="0"/>
              <a:t>Provide all keys operations in arrays </a:t>
            </a:r>
          </a:p>
          <a:p>
            <a:pPr lvl="1"/>
            <a:r>
              <a:rPr lang="en-US" dirty="0"/>
              <a:t>Creation :</a:t>
            </a:r>
            <a:r>
              <a:rPr lang="en-US" i="1" dirty="0"/>
              <a:t> a = </a:t>
            </a:r>
            <a:r>
              <a:rPr lang="en-US" i="1" dirty="0" err="1"/>
              <a:t>np.array</a:t>
            </a:r>
            <a:r>
              <a:rPr lang="en-US" i="1" dirty="0"/>
              <a:t>([[1, 2, 3], [4, 5, 6]])</a:t>
            </a:r>
            <a:endParaRPr lang="en-US" dirty="0"/>
          </a:p>
          <a:p>
            <a:pPr lvl="1"/>
            <a:r>
              <a:rPr lang="en-US" dirty="0"/>
              <a:t>Add/subtract/multiply: </a:t>
            </a:r>
            <a:r>
              <a:rPr lang="en-US" i="1" dirty="0"/>
              <a:t>a + b, a – b, a * b, …</a:t>
            </a:r>
            <a:endParaRPr lang="en-US" dirty="0"/>
          </a:p>
          <a:p>
            <a:pPr lvl="1"/>
            <a:r>
              <a:rPr lang="en-US" dirty="0"/>
              <a:t>Dot product and matrix multiplication: </a:t>
            </a:r>
            <a:r>
              <a:rPr lang="en-US" i="1" dirty="0"/>
              <a:t>a @ b</a:t>
            </a:r>
            <a:endParaRPr lang="en-US" dirty="0"/>
          </a:p>
          <a:p>
            <a:pPr lvl="1"/>
            <a:r>
              <a:rPr lang="en-US" dirty="0"/>
              <a:t>Slicing: </a:t>
            </a:r>
            <a:r>
              <a:rPr lang="en-US" i="1" dirty="0"/>
              <a:t>a[1]=&gt; [4,5,6]</a:t>
            </a:r>
          </a:p>
          <a:p>
            <a:pPr marL="0" indent="0">
              <a:buNone/>
            </a:pPr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46D41A-FFBF-D03E-CF82-199975F6A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B19A39C-E313-3713-352F-C1DC39BD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62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1EAB-3847-B52F-A227-5CDBDC10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Plotting: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6464C-86BB-6A26-14E0-3635F887E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9740" cy="4351338"/>
          </a:xfrm>
        </p:spPr>
        <p:txBody>
          <a:bodyPr/>
          <a:lstStyle/>
          <a:p>
            <a:r>
              <a:rPr lang="en-US" dirty="0"/>
              <a:t>Matplotlib is the Python library used to plot data</a:t>
            </a:r>
          </a:p>
          <a:p>
            <a:endParaRPr lang="en-US" dirty="0"/>
          </a:p>
          <a:p>
            <a:r>
              <a:rPr lang="en-US" dirty="0"/>
              <a:t>You can create easily different types of plots (scatter plot, histogram, X-Y plot), add legend and different details.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6108D-3A53-69D3-309E-3042F6DE1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FB9FDF-E4C0-0994-3F57-94855F939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771C7-2FA4-EE32-99DA-2C4CC2CEC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575" y="2149309"/>
            <a:ext cx="4492250" cy="326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98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92A0B5-4C2D-0167-963E-E7D8BE9EF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Session 1.1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FCE014-EC9A-1AF1-156D-83E04CBF0A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C485D-836A-1D25-67F5-341255550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ACEF0-62C9-CA8F-08FC-D0DFC029D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53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4778C-5AB7-9F08-AE8F-7F39418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093810-A988-2458-A97E-4572C851B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126AF-818D-0ED6-C52B-137CAF2D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8F9B57-A299-59D8-B4BC-431C5805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15" y="1779207"/>
            <a:ext cx="8963091" cy="392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92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6C578-DC7F-F7FA-0277-868974C9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MSE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6DB2D-D32A-25D7-176A-061C553C1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1EE38-BF1A-AB18-3260-FC75206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151694-DBA2-A5AF-FE51-0EA24A8F5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224" y="2477252"/>
            <a:ext cx="8853552" cy="3805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51CDF4-66B2-0171-1E04-DD23DFDD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393" y="449189"/>
            <a:ext cx="2852673" cy="99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64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7F2A27B-493C-5BFD-115D-D6E7D22A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session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03E08D-0679-F3DA-B753-8215D93A6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19676-EC04-F982-1A0D-A6BF89C36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02E76-3F74-9AB9-9640-D0ECCDA44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00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4B0646-18B3-C66B-FA7F-95372155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Housing data exploration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D280FE5-32B5-1AF0-260E-2C8145212D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Let’s explore a housing data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Relevant plots </a:t>
            </a:r>
          </a:p>
          <a:p>
            <a:endParaRPr lang="en-US" dirty="0"/>
          </a:p>
          <a:p>
            <a:r>
              <a:rPr lang="en-US" dirty="0"/>
              <a:t>Linear regression model</a:t>
            </a:r>
          </a:p>
          <a:p>
            <a:pPr lvl="1"/>
            <a:r>
              <a:rPr lang="en-US" dirty="0"/>
              <a:t>Scikit-learn</a:t>
            </a:r>
          </a:p>
          <a:p>
            <a:pPr lvl="1"/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71A66FD-7D85-234F-B41D-E5A506372F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7A7F0-9892-7575-DFBB-36C093E4E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AB9AE-E79F-F338-02DA-948C7122A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B16085-8F37-46B3-AD7E-FD968A881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716" y="1600792"/>
            <a:ext cx="50863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0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5060-0DD9-F2B0-F1A4-2F83767B5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&amp;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05734-6D41-CAF2-08EE-C9D31F2B7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one of the most popular libraries for deep learning</a:t>
            </a:r>
          </a:p>
          <a:p>
            <a:endParaRPr lang="en-US" dirty="0"/>
          </a:p>
          <a:p>
            <a:r>
              <a:rPr lang="en-US" dirty="0"/>
              <a:t>Components of a DL model:</a:t>
            </a:r>
          </a:p>
          <a:p>
            <a:pPr lvl="1"/>
            <a:r>
              <a:rPr lang="en-US" dirty="0"/>
              <a:t>The model itself: the structure of the model</a:t>
            </a:r>
          </a:p>
          <a:p>
            <a:pPr lvl="1"/>
            <a:r>
              <a:rPr lang="en-US" dirty="0"/>
              <a:t>A loss function (error metric)</a:t>
            </a:r>
          </a:p>
          <a:p>
            <a:pPr lvl="1"/>
            <a:r>
              <a:rPr lang="en-US" dirty="0"/>
              <a:t>An optimization algorithm </a:t>
            </a:r>
          </a:p>
          <a:p>
            <a:pPr lvl="1"/>
            <a:r>
              <a:rPr lang="en-US" dirty="0"/>
              <a:t>The </a:t>
            </a:r>
            <a:r>
              <a:rPr lang="en-US"/>
              <a:t>training loop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983CAE-D5F3-785E-2090-F8BD1BC34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415D6-ABAE-2700-C85B-5B97FBEB6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44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80E6-DC70-C1DC-A6B4-EF94B0B0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73F7AD-23B5-4787-9AF0-B65F56A910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1160466"/>
              </p:ext>
            </p:extLst>
          </p:nvPr>
        </p:nvGraphicFramePr>
        <p:xfrm>
          <a:off x="654907" y="1690688"/>
          <a:ext cx="10643287" cy="477601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53446">
                  <a:extLst>
                    <a:ext uri="{9D8B030D-6E8A-4147-A177-3AD203B41FA5}">
                      <a16:colId xmlns:a16="http://schemas.microsoft.com/office/drawing/2014/main" val="2735097159"/>
                    </a:ext>
                  </a:extLst>
                </a:gridCol>
                <a:gridCol w="8689841">
                  <a:extLst>
                    <a:ext uri="{9D8B030D-6E8A-4147-A177-3AD203B41FA5}">
                      <a16:colId xmlns:a16="http://schemas.microsoft.com/office/drawing/2014/main" val="3680887472"/>
                    </a:ext>
                  </a:extLst>
                </a:gridCol>
              </a:tblGrid>
              <a:tr h="24090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No.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/>
                        <a:t>Details</a:t>
                      </a:r>
                      <a:endParaRPr lang="en-US" sz="140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918957044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1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/>
                        <a:t>24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dirty="0"/>
                        <a:t> Oct 2025</a:t>
                      </a:r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Essentials</a:t>
                      </a:r>
                      <a:br>
                        <a:rPr lang="en-US" sz="1400" i="1" dirty="0"/>
                      </a:br>
                      <a:r>
                        <a:rPr lang="en-SG" sz="1400" dirty="0"/>
                        <a:t>Covers the basics of Python and necessary packages required for Deep Learning such as </a:t>
                      </a:r>
                      <a:r>
                        <a:rPr lang="en-SG" sz="1400" dirty="0" err="1"/>
                        <a:t>numpy</a:t>
                      </a:r>
                      <a:r>
                        <a:rPr lang="en-SG" sz="1400" dirty="0"/>
                        <a:t>, </a:t>
                      </a:r>
                      <a:r>
                        <a:rPr lang="en-SG" sz="1400" dirty="0" err="1"/>
                        <a:t>scipy</a:t>
                      </a:r>
                      <a:r>
                        <a:rPr lang="en-SG" sz="1400" dirty="0"/>
                        <a:t>, pandas etc.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344134859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2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10</a:t>
                      </a:r>
                      <a:r>
                        <a:rPr lang="en-SG" sz="1400" baseline="30000" dirty="0"/>
                        <a:t>th</a:t>
                      </a:r>
                      <a:r>
                        <a:rPr lang="en-SG" sz="1400" dirty="0"/>
                        <a:t> Nov 2025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for Regression and Classification 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Will cover the basics of </a:t>
                      </a:r>
                      <a:r>
                        <a:rPr lang="en-SG" sz="1400" dirty="0" err="1"/>
                        <a:t>PyTorch</a:t>
                      </a:r>
                      <a:r>
                        <a:rPr lang="en-SG" sz="1400" dirty="0"/>
                        <a:t>, as well as how to use </a:t>
                      </a:r>
                      <a:r>
                        <a:rPr lang="en-SG" sz="1400" dirty="0" err="1"/>
                        <a:t>PyTorch</a:t>
                      </a:r>
                      <a:r>
                        <a:rPr lang="en-SG" sz="1400" dirty="0"/>
                        <a:t> for performing regression and classification tasks.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763539869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3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17</a:t>
                      </a:r>
                      <a:r>
                        <a:rPr lang="en-SG" sz="1400" baseline="30000" dirty="0"/>
                        <a:t>th</a:t>
                      </a:r>
                      <a:r>
                        <a:rPr lang="en-SG" sz="1400" dirty="0"/>
                        <a:t> Nov 2025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for Images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In this event, we will extend the classification using deep learning, specifically focusing on datasets involving images.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3713709334"/>
                  </a:ext>
                </a:extLst>
              </a:tr>
              <a:tr h="111178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4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TBD – Sem 2 – 2026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for Sequence Data (text and time series) 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In this event, we will focus on using Deep Learning models for datasets involving sequences or temporal relations. We plan to cover examples from both text and time-series datasets.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4050772442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5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TBD – Sem 2 – 2026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Reinforcement Learning 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This session will introduce Deep Reinforcement Learning techniques with some practical applications.</a:t>
                      </a:r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13413468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45D5E-C8F4-25DE-073C-DC528FDC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7D212-4FF4-5124-2608-846B11151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67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878A9-1E6D-AF43-66D1-8585D8253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Mae / </a:t>
            </a:r>
            <a:r>
              <a:rPr lang="en-US" dirty="0" err="1"/>
              <a:t>mse</a:t>
            </a:r>
            <a:r>
              <a:rPr lang="en-US" dirty="0"/>
              <a:t> =&gt; regression </a:t>
            </a:r>
          </a:p>
          <a:p>
            <a:endParaRPr lang="en-US" dirty="0"/>
          </a:p>
          <a:p>
            <a:r>
              <a:rPr lang="en-US" dirty="0"/>
              <a:t>Cross entropy =&gt; classification</a:t>
            </a:r>
          </a:p>
          <a:p>
            <a:pPr lvl="1"/>
            <a:r>
              <a:rPr lang="en-US" dirty="0"/>
              <a:t>Also things like FP / FN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Confusion matrix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726752-22FA-DC9C-A978-415A6CE8C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C4351-232A-4370-3875-EBFDE59B8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612C483-3386-13B5-46B3-42F8E296F64C}"/>
                  </a:ext>
                </a:extLst>
              </p14:cNvPr>
              <p14:cNvContentPartPr/>
              <p14:nvPr/>
            </p14:nvContentPartPr>
            <p14:xfrm>
              <a:off x="2733160" y="1219000"/>
              <a:ext cx="360" cy="2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612C483-3386-13B5-46B3-42F8E296F6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5160" y="1201000"/>
                <a:ext cx="360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C64A8B9-09C6-B3BF-9A82-B6D224B2D96A}"/>
                  </a:ext>
                </a:extLst>
              </p14:cNvPr>
              <p14:cNvContentPartPr/>
              <p14:nvPr/>
            </p14:nvContentPartPr>
            <p14:xfrm>
              <a:off x="1523920" y="172732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C64A8B9-09C6-B3BF-9A82-B6D224B2D9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6280" y="170932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3A066F0-48EC-0097-E2C6-F68EA3F80BE1}"/>
                  </a:ext>
                </a:extLst>
              </p14:cNvPr>
              <p14:cNvContentPartPr/>
              <p14:nvPr/>
            </p14:nvContentPartPr>
            <p14:xfrm>
              <a:off x="1635880" y="137128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3A066F0-48EC-0097-E2C6-F68EA3F80B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7880" y="1353280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itle 8">
            <a:extLst>
              <a:ext uri="{FF2B5EF4-FFF2-40B4-BE49-F238E27FC236}">
                <a16:creationId xmlns:a16="http://schemas.microsoft.com/office/drawing/2014/main" id="{D731CB71-75DB-2AFD-6E11-6ACDF5F20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Yasharth</a:t>
            </a:r>
            <a:r>
              <a:rPr lang="en-US" dirty="0"/>
              <a:t> to add stuff model eval </a:t>
            </a:r>
          </a:p>
        </p:txBody>
      </p:sp>
    </p:spTree>
    <p:extLst>
      <p:ext uri="{BB962C8B-B14F-4D97-AF65-F5344CB8AC3E}">
        <p14:creationId xmlns:p14="http://schemas.microsoft.com/office/powerpoint/2010/main" val="3824288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E7228-56F9-0A88-C4ED-721EFAEF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/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E3CB2-967A-F4D1-1990-AF87ECDBB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Python introduction: </a:t>
            </a:r>
            <a:r>
              <a:rPr lang="en-US" dirty="0">
                <a:hlinkClick r:id="rId2"/>
              </a:rPr>
              <a:t>https://swcarpentry.github.io/python-novice-inflammation/</a:t>
            </a:r>
            <a:endParaRPr lang="en-US" dirty="0"/>
          </a:p>
          <a:p>
            <a:r>
              <a:rPr lang="en-US" dirty="0"/>
              <a:t>More on scientific python: </a:t>
            </a:r>
            <a:r>
              <a:rPr lang="en-US" dirty="0">
                <a:hlinkClick r:id="rId3"/>
              </a:rPr>
              <a:t>https://lectures.scientific-python.org/</a:t>
            </a:r>
            <a:endParaRPr lang="en-US" dirty="0"/>
          </a:p>
          <a:p>
            <a:r>
              <a:rPr lang="en-US" dirty="0">
                <a:hlinkClick r:id="rId4"/>
              </a:rPr>
              <a:t>https://deeplearning.neuromatch.io/</a:t>
            </a:r>
            <a:endParaRPr lang="en-US" dirty="0"/>
          </a:p>
          <a:p>
            <a:r>
              <a:rPr lang="en-US" dirty="0" err="1"/>
              <a:t>NeuroMatch</a:t>
            </a:r>
            <a:r>
              <a:rPr lang="en-US" dirty="0"/>
              <a:t> Academy: </a:t>
            </a:r>
            <a:r>
              <a:rPr lang="en-US" dirty="0">
                <a:hlinkClick r:id="rId5"/>
              </a:rPr>
              <a:t>https://deeplearning.neuromatch.io/tutorials/W1D1_BasicsAndPytorch/chapter_title.html</a:t>
            </a:r>
            <a:endParaRPr lang="en-US" dirty="0"/>
          </a:p>
          <a:p>
            <a:r>
              <a:rPr lang="en-US" dirty="0"/>
              <a:t>Exploratory computing w/ Python: </a:t>
            </a:r>
            <a:r>
              <a:rPr lang="en-US" dirty="0">
                <a:hlinkClick r:id="rId6"/>
              </a:rPr>
              <a:t>https://mbakker7.github.io/exploratory_computing_with_python/</a:t>
            </a:r>
            <a:endParaRPr lang="en-US" dirty="0"/>
          </a:p>
          <a:p>
            <a:r>
              <a:rPr lang="en-US" dirty="0">
                <a:hlinkClick r:id="rId7"/>
              </a:rPr>
              <a:t>https://udlbook.github.io/udlbook/</a:t>
            </a:r>
            <a:endParaRPr lang="en-US" dirty="0"/>
          </a:p>
          <a:p>
            <a:pPr lvl="1"/>
            <a:r>
              <a:rPr lang="en-US" dirty="0"/>
              <a:t>Reuse slides from there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CAE37-E89E-15D6-49BA-926BB570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A3695E-AFC1-1A89-525D-1B98B0D6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13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6DBA7-0A06-13CE-C24E-E81DB542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provide your feedback!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5E0118-7D08-2F0F-A8FB-1A4EDA16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B4C16-58A5-B547-B23F-DE1CDAF6D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 descr="A qr code on a blue background&#10;&#10;AI-generated content may be incorrect.">
            <a:extLst>
              <a:ext uri="{FF2B5EF4-FFF2-40B4-BE49-F238E27FC236}">
                <a16:creationId xmlns:a16="http://schemas.microsoft.com/office/drawing/2014/main" id="{BD330330-A58B-5EA2-BA94-28BE1FAAC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146" y="2004514"/>
            <a:ext cx="3357708" cy="335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55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72C8FC-7B38-8568-A8EB-5D46D59A6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See you in the next session </a:t>
            </a:r>
          </a:p>
        </p:txBody>
      </p:sp>
      <p:pic>
        <p:nvPicPr>
          <p:cNvPr id="7" name="Content Placeholder 6" descr="A poster of a robot&#10;&#10;AI-generated content may be incorrect.">
            <a:extLst>
              <a:ext uri="{FF2B5EF4-FFF2-40B4-BE49-F238E27FC236}">
                <a16:creationId xmlns:a16="http://schemas.microsoft.com/office/drawing/2014/main" id="{222CB021-0C00-6D55-EE71-F374E18D571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353"/>
            <a:ext cx="4744598" cy="670614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FA5C0-DB6B-ACF5-C283-31E3345C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50F897-C706-5A50-65A9-B86A37C04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BE6E210-B6CA-4B22-8309-BB49D012CE5D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554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902AC-24C2-D39C-54D7-EAFE339A26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36113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Machine learning: learn from examples or data</a:t>
                </a:r>
              </a:p>
              <a:p>
                <a:r>
                  <a:rPr lang="en-US" dirty="0"/>
                  <a:t>Deep Learning: use artificial neural networks: weight * variable + some non-linear layer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902AC-24C2-D39C-54D7-EAFE339A2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3611348"/>
              </a:xfrm>
              <a:blipFill>
                <a:blip r:embed="rId2"/>
                <a:stretch>
                  <a:fillRect l="-2088" t="-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526" y="4060712"/>
                <a:ext cx="42840" cy="3528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6589BEBE-E7C1-B381-9EB3-CB8A214F0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678" y="701765"/>
            <a:ext cx="4420088" cy="415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14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528C-8005-F486-5E35-C52B4A9F4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528" y="210961"/>
            <a:ext cx="10817646" cy="1325563"/>
          </a:xfrm>
        </p:spPr>
        <p:txBody>
          <a:bodyPr/>
          <a:lstStyle/>
          <a:p>
            <a:r>
              <a:rPr lang="en-US" dirty="0"/>
              <a:t>Deep Learning is powered by deep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A3F87-B613-B103-5727-87FF4A9A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BFF62-D3BB-2A09-89CB-8491E8D81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5</a:t>
            </a:fld>
            <a:endParaRPr lang="en-US"/>
          </a:p>
        </p:txBody>
      </p:sp>
      <p:pic>
        <p:nvPicPr>
          <p:cNvPr id="1028" name="Picture 4" descr="Understanding Objective Functions in Deep Learning | Blog | Dimensionless">
            <a:extLst>
              <a:ext uri="{FF2B5EF4-FFF2-40B4-BE49-F238E27FC236}">
                <a16:creationId xmlns:a16="http://schemas.microsoft.com/office/drawing/2014/main" id="{A5D40D0B-B9D8-B8C3-CD05-3C9A603BC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34" y="1428909"/>
            <a:ext cx="6334303" cy="422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10CA7-90EE-96E9-41C4-1C21FAFA0DA5}"/>
              </a:ext>
            </a:extLst>
          </p:cNvPr>
          <p:cNvSpPr txBox="1"/>
          <p:nvPr/>
        </p:nvSpPr>
        <p:spPr>
          <a:xfrm>
            <a:off x="2124135" y="6084989"/>
            <a:ext cx="978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https://cdn-images-1.medium.com/max/2400/1*1mpE6fsq5LNxH31xeTWi5w.jpeg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049E00-0F2C-C2F3-F8F7-FE57BB185902}"/>
                  </a:ext>
                </a:extLst>
              </p:cNvPr>
              <p:cNvSpPr txBox="1"/>
              <p:nvPr/>
            </p:nvSpPr>
            <p:spPr>
              <a:xfrm>
                <a:off x="1232452" y="5323978"/>
                <a:ext cx="169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049E00-0F2C-C2F3-F8F7-FE57BB18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452" y="5323978"/>
                <a:ext cx="169249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0A5AD8-F890-FEB5-7E5E-62CA5683E5CD}"/>
                  </a:ext>
                </a:extLst>
              </p:cNvPr>
              <p:cNvSpPr txBox="1"/>
              <p:nvPr/>
            </p:nvSpPr>
            <p:spPr>
              <a:xfrm>
                <a:off x="4758476" y="5403809"/>
                <a:ext cx="6091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0A5AD8-F890-FEB5-7E5E-62CA5683E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76" y="5403809"/>
                <a:ext cx="60912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F8E627-A20B-B582-38E4-C16A14FBDB47}"/>
                  </a:ext>
                </a:extLst>
              </p:cNvPr>
              <p:cNvSpPr txBox="1"/>
              <p:nvPr/>
            </p:nvSpPr>
            <p:spPr>
              <a:xfrm>
                <a:off x="2782957" y="5480643"/>
                <a:ext cx="68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F8E627-A20B-B582-38E4-C16A14FBD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57" y="5480643"/>
                <a:ext cx="6815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F0B833-0F6A-2D8B-17B9-5B6B6A05E66E}"/>
                  </a:ext>
                </a:extLst>
              </p:cNvPr>
              <p:cNvSpPr txBox="1"/>
              <p:nvPr/>
            </p:nvSpPr>
            <p:spPr>
              <a:xfrm>
                <a:off x="3866323" y="5508644"/>
                <a:ext cx="6091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F0B833-0F6A-2D8B-17B9-5B6B6A05E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323" y="5508644"/>
                <a:ext cx="60912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B8E00D-53EB-F60C-0312-75991DDAB5A1}"/>
                  </a:ext>
                </a:extLst>
              </p:cNvPr>
              <p:cNvSpPr txBox="1"/>
              <p:nvPr/>
            </p:nvSpPr>
            <p:spPr>
              <a:xfrm>
                <a:off x="414604" y="2277638"/>
                <a:ext cx="817848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…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B8E00D-53EB-F60C-0312-75991DDAB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04" y="2277638"/>
                <a:ext cx="817848" cy="2585323"/>
              </a:xfrm>
              <a:prstGeom prst="rect">
                <a:avLst/>
              </a:prstGeom>
              <a:blipFill>
                <a:blip r:embed="rId9"/>
                <a:stretch>
                  <a:fillRect l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28E480-0FA4-1F61-5F4B-826BB19E3D9B}"/>
                  </a:ext>
                </a:extLst>
              </p:cNvPr>
              <p:cNvSpPr txBox="1"/>
              <p:nvPr/>
            </p:nvSpPr>
            <p:spPr>
              <a:xfrm>
                <a:off x="7474226" y="3021496"/>
                <a:ext cx="5906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28E480-0FA4-1F61-5F4B-826BB19E3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226" y="3021496"/>
                <a:ext cx="590668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38D4C4F-E11B-BE66-9429-7A79EDCAD7C0}"/>
              </a:ext>
            </a:extLst>
          </p:cNvPr>
          <p:cNvSpPr txBox="1"/>
          <p:nvPr/>
        </p:nvSpPr>
        <p:spPr>
          <a:xfrm>
            <a:off x="9066881" y="2277638"/>
            <a:ext cx="2843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as in depth </a:t>
            </a:r>
          </a:p>
          <a:p>
            <a:endParaRPr lang="en-US" dirty="0"/>
          </a:p>
          <a:p>
            <a:r>
              <a:rPr lang="en-US" dirty="0"/>
              <a:t>i.e., many layers</a:t>
            </a:r>
          </a:p>
        </p:txBody>
      </p:sp>
    </p:spTree>
    <p:extLst>
      <p:ext uri="{BB962C8B-B14F-4D97-AF65-F5344CB8AC3E}">
        <p14:creationId xmlns:p14="http://schemas.microsoft.com/office/powerpoint/2010/main" val="181861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20430-4000-AEDB-25BF-864A48CEF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Deep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0BC0-D4BE-D647-A84B-23D11B9F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33994" cy="4351338"/>
          </a:xfrm>
        </p:spPr>
        <p:txBody>
          <a:bodyPr>
            <a:normAutofit/>
          </a:bodyPr>
          <a:lstStyle/>
          <a:p>
            <a:r>
              <a:rPr lang="en-US" dirty="0"/>
              <a:t>Find hidden patterns in a lot of data (high-dimensional, complex, etc.)</a:t>
            </a:r>
          </a:p>
          <a:p>
            <a:r>
              <a:rPr lang="en-US" dirty="0"/>
              <a:t>Many applications, open models </a:t>
            </a:r>
          </a:p>
          <a:p>
            <a:pPr lvl="1"/>
            <a:r>
              <a:rPr lang="en-US" dirty="0"/>
              <a:t>Material properties prediction</a:t>
            </a:r>
          </a:p>
          <a:p>
            <a:pPr lvl="1"/>
            <a:r>
              <a:rPr lang="en-US" dirty="0"/>
              <a:t>Protein folding: see </a:t>
            </a:r>
            <a:r>
              <a:rPr lang="en-US" dirty="0" err="1"/>
              <a:t>AlphaFold</a:t>
            </a:r>
            <a:endParaRPr lang="en-US" dirty="0"/>
          </a:p>
          <a:p>
            <a:pPr lvl="1"/>
            <a:r>
              <a:rPr lang="en-US" dirty="0"/>
              <a:t>Text generation/Natural Language Processing: ChatGPT</a:t>
            </a:r>
          </a:p>
          <a:p>
            <a:pPr lvl="1"/>
            <a:r>
              <a:rPr lang="en-US" dirty="0"/>
              <a:t>Image generation: DALLE, </a:t>
            </a:r>
            <a:r>
              <a:rPr lang="en-US" dirty="0" err="1"/>
              <a:t>MidJourney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Computer Vision: ImageNet, image segmentation, detect face in phone, etc.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47CDD-714E-69B8-2EE8-0C6F60890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FC51A7-E4E5-39BC-CA36-AA2674E6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81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BA4B0-3603-DABC-DA09-C823D046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Fakes…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1ED91-CEC0-735E-660F-2BBF454E7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8EC2F-B235-B11A-248E-465218F6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7</a:t>
            </a:fld>
            <a:endParaRPr lang="en-US"/>
          </a:p>
        </p:txBody>
      </p:sp>
      <p:pic>
        <p:nvPicPr>
          <p:cNvPr id="9" name="Online Media 8" title="Deepfake Example. Original/Deepfake Elon Musk.">
            <a:hlinkClick r:id="" action="ppaction://media"/>
            <a:extLst>
              <a:ext uri="{FF2B5EF4-FFF2-40B4-BE49-F238E27FC236}">
                <a16:creationId xmlns:a16="http://schemas.microsoft.com/office/drawing/2014/main" id="{73EC3AD4-636C-97D1-0561-8A4E3126132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8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F6B29-991A-C275-3D12-315B8EEA7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interest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A1D3A-3977-2514-A827-FDF1B40F2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C743E1-52C7-8756-1A4A-E5AE11E7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24232F-CF8E-467F-E95D-A3EA133DF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7397" y="2686834"/>
            <a:ext cx="7677206" cy="262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60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1E8FA-00A7-678C-6DB4-DF204E164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C2FC8-06F7-7E88-2942-FD882E28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2" y="6307200"/>
            <a:ext cx="11090275" cy="55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ABE3C-0B35-15B8-CE09-DA83FC06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9033635" y="3148837"/>
            <a:ext cx="5768976" cy="55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8BE6E210-B6CA-4B22-8309-BB49D012CE5D}" type="slidenum">
              <a:rPr lang="en-US" sz="1000"/>
              <a:pPr algn="ctr">
                <a:spcAft>
                  <a:spcPts val="600"/>
                </a:spcAft>
              </a:pPr>
              <a:t>9</a:t>
            </a:fld>
            <a:endParaRPr lang="en-US" sz="1000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D43EA3B-7AB0-E1AC-A8F0-5200625155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2" r="25965" b="-1"/>
          <a:stretch/>
        </p:blipFill>
        <p:spPr>
          <a:xfrm>
            <a:off x="550863" y="1557339"/>
            <a:ext cx="3589750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052" name="Picture 4" descr="Popularity of the first name Stevie correlates with Solar power ...">
            <a:extLst>
              <a:ext uri="{FF2B5EF4-FFF2-40B4-BE49-F238E27FC236}">
                <a16:creationId xmlns:a16="http://schemas.microsoft.com/office/drawing/2014/main" id="{D9165E7C-8AC7-5B12-C3B9-239C07C1AD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18"/>
          <a:stretch/>
        </p:blipFill>
        <p:spPr bwMode="auto">
          <a:xfrm>
            <a:off x="4322198" y="1557339"/>
            <a:ext cx="3567884" cy="47520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 'Brief' History of Game AI Up To AlphaGo, Part 3 - Andrey Kurenkov's ...">
            <a:extLst>
              <a:ext uri="{FF2B5EF4-FFF2-40B4-BE49-F238E27FC236}">
                <a16:creationId xmlns:a16="http://schemas.microsoft.com/office/drawing/2014/main" id="{D88D8DE8-4F71-9B89-C321-C5C43B7F8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0" r="39539" b="-2"/>
          <a:stretch/>
        </p:blipFill>
        <p:spPr bwMode="auto">
          <a:xfrm>
            <a:off x="8070082" y="1557339"/>
            <a:ext cx="3567600" cy="47520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262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ba92060-22f4-40d6-86c3-5fd1b7103dc0" xsi:nil="true"/>
    <lcf76f155ced4ddcb4097134ff3c332f xmlns="c38304b7-6677-4d39-8103-a259eb9d0da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DE4B5BB588C348B94EC36DED1C8742" ma:contentTypeVersion="12" ma:contentTypeDescription="Create a new document." ma:contentTypeScope="" ma:versionID="3b85fd0e85051f23a05437e380d08e0b">
  <xsd:schema xmlns:xsd="http://www.w3.org/2001/XMLSchema" xmlns:xs="http://www.w3.org/2001/XMLSchema" xmlns:p="http://schemas.microsoft.com/office/2006/metadata/properties" xmlns:ns2="c38304b7-6677-4d39-8103-a259eb9d0da6" xmlns:ns3="cba92060-22f4-40d6-86c3-5fd1b7103dc0" targetNamespace="http://schemas.microsoft.com/office/2006/metadata/properties" ma:root="true" ma:fieldsID="341be250e216451bbbe7e857ad071d72" ns2:_="" ns3:_="">
    <xsd:import namespace="c38304b7-6677-4d39-8103-a259eb9d0da6"/>
    <xsd:import namespace="cba92060-22f4-40d6-86c3-5fd1b7103d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304b7-6677-4d39-8103-a259eb9d0d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fbc49540-5c35-4aa1-8e74-ce79722717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a92060-22f4-40d6-86c3-5fd1b7103dc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7f1bdbc4-339a-4b32-87f4-1d6b37389f46}" ma:internalName="TaxCatchAll" ma:showField="CatchAllData" ma:web="cba92060-22f4-40d6-86c3-5fd1b7103dc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5EB762-7387-4439-9BC8-9F97308F73D0}">
  <ds:schemaRefs>
    <ds:schemaRef ds:uri="http://schemas.microsoft.com/office/2006/metadata/properties"/>
    <ds:schemaRef ds:uri="http://schemas.microsoft.com/office/infopath/2007/PartnerControls"/>
    <ds:schemaRef ds:uri="cba92060-22f4-40d6-86c3-5fd1b7103dc0"/>
    <ds:schemaRef ds:uri="c38304b7-6677-4d39-8103-a259eb9d0da6"/>
  </ds:schemaRefs>
</ds:datastoreItem>
</file>

<file path=customXml/itemProps2.xml><?xml version="1.0" encoding="utf-8"?>
<ds:datastoreItem xmlns:ds="http://schemas.openxmlformats.org/officeDocument/2006/customXml" ds:itemID="{C5158C18-7CDE-4E63-BDB7-3CF7FA1E49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F3E1AF-35C3-437C-A3C3-ED3D6C47CA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8304b7-6677-4d39-8103-a259eb9d0da6"/>
    <ds:schemaRef ds:uri="cba92060-22f4-40d6-86c3-5fd1b7103d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2629</TotalTime>
  <Words>1701</Words>
  <Application>Microsoft Office PowerPoint</Application>
  <PresentationFormat>Widescreen</PresentationFormat>
  <Paragraphs>340</Paragraphs>
  <Slides>33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Consolas</vt:lpstr>
      <vt:lpstr>Söhne</vt:lpstr>
      <vt:lpstr>Office Theme</vt:lpstr>
      <vt:lpstr>Deep Learning Bootcamp   2026</vt:lpstr>
      <vt:lpstr>Agenda</vt:lpstr>
      <vt:lpstr>Schedule </vt:lpstr>
      <vt:lpstr>What is Deep Learning?</vt:lpstr>
      <vt:lpstr>Deep Learning is powered by deep neural networks</vt:lpstr>
      <vt:lpstr>Why Deep Learning?</vt:lpstr>
      <vt:lpstr>Deep Fakes…</vt:lpstr>
      <vt:lpstr>Your interest</vt:lpstr>
      <vt:lpstr>Examples</vt:lpstr>
      <vt:lpstr>ML 101</vt:lpstr>
      <vt:lpstr>Regression</vt:lpstr>
      <vt:lpstr>Classification</vt:lpstr>
      <vt:lpstr>ML workflow</vt:lpstr>
      <vt:lpstr>Feature Extraction 101</vt:lpstr>
      <vt:lpstr>Model Selection 101</vt:lpstr>
      <vt:lpstr>Pro &amp; Cons of DL </vt:lpstr>
      <vt:lpstr>Python 101: Why Python?</vt:lpstr>
      <vt:lpstr>Python 101: Basic features</vt:lpstr>
      <vt:lpstr>Google Colab: Our tool for today</vt:lpstr>
      <vt:lpstr>Can you open the notebooks?</vt:lpstr>
      <vt:lpstr>Work session 1.0 </vt:lpstr>
      <vt:lpstr>Handling numbers &amp; data: numpy</vt:lpstr>
      <vt:lpstr>Plotting: matplotlib</vt:lpstr>
      <vt:lpstr>Work Session 1.1</vt:lpstr>
      <vt:lpstr>Linear Regression </vt:lpstr>
      <vt:lpstr>Linear Regression: MSE</vt:lpstr>
      <vt:lpstr>Work session 2</vt:lpstr>
      <vt:lpstr>Housing data exploration</vt:lpstr>
      <vt:lpstr>Deep Learning &amp; Pytorch</vt:lpstr>
      <vt:lpstr>Yasharth to add stuff model eval </vt:lpstr>
      <vt:lpstr>References / Reading</vt:lpstr>
      <vt:lpstr>Please provide your feedback!</vt:lpstr>
      <vt:lpstr>See you in the next session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#FERNANDES DE CONTO EDUARDO#</dc:creator>
  <cp:lastModifiedBy>#FERNANDES DE CONTO EDUARDO#</cp:lastModifiedBy>
  <cp:revision>7</cp:revision>
  <dcterms:created xsi:type="dcterms:W3CDTF">2024-01-15T06:33:50Z</dcterms:created>
  <dcterms:modified xsi:type="dcterms:W3CDTF">2025-10-24T03:20:52Z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0x010100C9DE4B5BB588C348B94EC36DED1C8742</vt:lpwstr>
  </property>
  <property fmtid="{D5CDD505-2E9C-101B-9397-08002B2CF9AE}" pid="3" name="MediaServiceImageTags">
    <vt:lpwstr/>
  </property>
</Properties>
</file>